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330" r:id="rId20"/>
    <p:sldId id="334" r:id="rId21"/>
    <p:sldId id="331" r:id="rId22"/>
    <p:sldId id="332" r:id="rId23"/>
    <p:sldId id="290" r:id="rId24"/>
    <p:sldId id="296" r:id="rId25"/>
    <p:sldId id="326" r:id="rId26"/>
    <p:sldId id="325" r:id="rId27"/>
    <p:sldId id="322" r:id="rId28"/>
    <p:sldId id="271" r:id="rId29"/>
    <p:sldId id="286" r:id="rId30"/>
    <p:sldId id="287" r:id="rId31"/>
    <p:sldId id="288" r:id="rId32"/>
    <p:sldId id="289" r:id="rId33"/>
    <p:sldId id="317" r:id="rId34"/>
    <p:sldId id="319" r:id="rId35"/>
    <p:sldId id="318" r:id="rId36"/>
    <p:sldId id="320" r:id="rId37"/>
    <p:sldId id="321" r:id="rId38"/>
    <p:sldId id="272" r:id="rId39"/>
    <p:sldId id="327" r:id="rId40"/>
    <p:sldId id="328" r:id="rId41"/>
    <p:sldId id="329" r:id="rId42"/>
    <p:sldId id="262" r:id="rId43"/>
    <p:sldId id="261" r:id="rId44"/>
    <p:sldId id="263" r:id="rId45"/>
    <p:sldId id="264" r:id="rId46"/>
    <p:sldId id="292" r:id="rId47"/>
    <p:sldId id="294" r:id="rId48"/>
    <p:sldId id="293" r:id="rId49"/>
    <p:sldId id="312" r:id="rId50"/>
    <p:sldId id="313" r:id="rId51"/>
    <p:sldId id="269" r:id="rId52"/>
    <p:sldId id="297" r:id="rId53"/>
    <p:sldId id="298" r:id="rId54"/>
    <p:sldId id="299" r:id="rId55"/>
    <p:sldId id="315" r:id="rId56"/>
    <p:sldId id="316" r:id="rId57"/>
    <p:sldId id="273" r:id="rId58"/>
    <p:sldId id="301" r:id="rId59"/>
    <p:sldId id="302" r:id="rId60"/>
    <p:sldId id="304" r:id="rId61"/>
    <p:sldId id="305" r:id="rId62"/>
    <p:sldId id="306" r:id="rId63"/>
    <p:sldId id="308" r:id="rId64"/>
    <p:sldId id="309" r:id="rId65"/>
    <p:sldId id="266" r:id="rId66"/>
    <p:sldId id="270" r:id="rId67"/>
    <p:sldId id="310" r:id="rId68"/>
    <p:sldId id="311" r:id="rId69"/>
    <p:sldId id="303" r:id="rId7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4"/>
    <p:restoredTop sz="95814"/>
  </p:normalViewPr>
  <p:slideViewPr>
    <p:cSldViewPr snapToGrid="0" snapToObjects="1">
      <p:cViewPr varScale="1">
        <p:scale>
          <a:sx n="59" d="100"/>
          <a:sy n="59" d="100"/>
        </p:scale>
        <p:origin x="104" y="64"/>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53</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54</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60</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61</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62</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63</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65</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66</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67</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68</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32</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43</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46</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2019/11/1</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2019/11/1</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41.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3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83.png"/><Relationship Id="rId4" Type="http://schemas.openxmlformats.org/officeDocument/2006/relationships/image" Target="../media/image513.png"/></Relationships>
</file>

<file path=ppt/slides/_rels/slide36.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37.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2.png"/><Relationship Id="rId7" Type="http://schemas.openxmlformats.org/officeDocument/2006/relationships/image" Target="../media/image84.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png"/><Relationship Id="rId4" Type="http://schemas.openxmlformats.org/officeDocument/2006/relationships/image" Target="../media/image813.png"/><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88.png"/><Relationship Id="rId4" Type="http://schemas.openxmlformats.org/officeDocument/2006/relationships/image" Target="../media/image461.png"/><Relationship Id="rId9" Type="http://schemas.openxmlformats.org/officeDocument/2006/relationships/image" Target="../media/image512.png"/></Relationships>
</file>

<file path=ppt/slides/_rels/slide46.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4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4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9.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93.png"/><Relationship Id="rId9" Type="http://schemas.openxmlformats.org/officeDocument/2006/relationships/image" Target="../media/image9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90.png"/><Relationship Id="rId9"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1.PNG"/><Relationship Id="rId10" Type="http://schemas.openxmlformats.org/officeDocument/2006/relationships/image" Target="../media/image810.png"/><Relationship Id="rId4" Type="http://schemas.openxmlformats.org/officeDocument/2006/relationships/image" Target="../media/image109.PNG"/><Relationship Id="rId9" Type="http://schemas.openxmlformats.org/officeDocument/2006/relationships/image" Target="../media/image710.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66.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6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6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dirty="0"/>
                  <a:t>：</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78" t="-10169" b="-734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EF74F209-5222-4C9E-8683-7C86AE6BFDE6}"/>
              </a:ext>
            </a:extLst>
          </p:cNvPr>
          <p:cNvSpPr/>
          <p:nvPr/>
        </p:nvSpPr>
        <p:spPr>
          <a:xfrm>
            <a:off x="98612" y="3684020"/>
            <a:ext cx="4387483" cy="22651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ｃ</a:t>
            </a:r>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98612" y="1593697"/>
            <a:ext cx="9851301" cy="640121"/>
          </a:xfrm>
        </p:spPr>
        <p:txBody>
          <a:bodyPr>
            <a:normAutofit/>
          </a:bodyPr>
          <a:lstStyle/>
          <a:p>
            <a:pPr marL="0" indent="0">
              <a:buNone/>
            </a:pPr>
            <a:r>
              <a:rPr kumimoji="1" lang="ja-JP" altLang="en-US" b="1" dirty="0"/>
              <a:t>例</a:t>
            </a:r>
            <a:r>
              <a:rPr kumimoji="1" lang="ja-JP" altLang="en-US" dirty="0"/>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774946" y="2189640"/>
                <a:ext cx="4622800" cy="461665"/>
              </a:xfrm>
              <a:prstGeom prst="rect">
                <a:avLst/>
              </a:prstGeom>
              <a:noFill/>
            </p:spPr>
            <p:txBody>
              <a:bodyPr wrap="square" rtlCol="0">
                <a:spAutoFit/>
              </a:bodyPr>
              <a:lstStyle/>
              <a:p>
                <a:r>
                  <a:rPr kumimoji="1" lang="en-US" altLang="ja-JP" sz="2400" dirty="0"/>
                  <a:t>PK</a:t>
                </a:r>
                <a:r>
                  <a:rPr kumimoji="1" lang="ja-JP" altLang="en-US" sz="2400" dirty="0"/>
                  <a:t>が決まる確率：</a:t>
                </a:r>
                <a14:m>
                  <m:oMath xmlns:m="http://schemas.openxmlformats.org/officeDocument/2006/math">
                    <m:r>
                      <a:rPr kumimoji="1" lang="en-US" altLang="ja-JP" sz="2400" b="0" i="1" smtClean="0">
                        <a:latin typeface="Cambria Math" panose="02040503050406030204" pitchFamily="18" charset="0"/>
                      </a:rPr>
                      <m:t>𝑝</m:t>
                    </m:r>
                  </m:oMath>
                </a14:m>
                <a:endParaRPr lang="en-US" altLang="ja-JP" sz="24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774946" y="2189640"/>
                <a:ext cx="4622800" cy="461665"/>
              </a:xfrm>
              <a:prstGeom prst="rect">
                <a:avLst/>
              </a:prstGeom>
              <a:blipFill>
                <a:blip r:embed="rId2"/>
                <a:stretch>
                  <a:fillRect l="-1979"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8F476B8F-DFE8-45FA-9A46-05620C7CF3D6}"/>
                  </a:ext>
                </a:extLst>
              </p:cNvPr>
              <p:cNvSpPr/>
              <p:nvPr/>
            </p:nvSpPr>
            <p:spPr>
              <a:xfrm>
                <a:off x="177956" y="4242833"/>
                <a:ext cx="4295343"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0" i="0" smtClean="0">
                          <a:latin typeface="Cambria Math" panose="02040503050406030204" pitchFamily="18" charset="0"/>
                        </a:rPr>
                        <m:t>PMF</m:t>
                      </m:r>
                      <m:d>
                        <m:dPr>
                          <m:ctrlPr>
                            <a:rPr lang="en-US" altLang="ja-JP" sz="2400" b="0" i="1" smtClean="0">
                              <a:latin typeface="Cambria Math" panose="02040503050406030204" pitchFamily="18" charset="0"/>
                            </a:rPr>
                          </m:ctrlPr>
                        </m:dPr>
                        <m:e>
                          <m:r>
                            <a:rPr lang="en-US" altLang="ja-JP" sz="2400" b="0" i="1" smtClean="0">
                              <a:solidFill>
                                <a:schemeClr val="accent1">
                                  <a:lumMod val="75000"/>
                                </a:schemeClr>
                              </a:solidFill>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solidFill>
                                <a:schemeClr val="accent1">
                                  <a:lumMod val="75000"/>
                                </a:schemeClr>
                              </a:solidFill>
                              <a:latin typeface="Cambria Math" panose="02040503050406030204" pitchFamily="18" charset="0"/>
                            </a:rPr>
                            <m:t>𝑥</m:t>
                          </m:r>
                        </m:e>
                      </m:d>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f>
                            <m:fPr>
                              <m:type m:val="noBa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𝑛</m:t>
                              </m:r>
                            </m:num>
                            <m:den>
                              <m:r>
                                <a:rPr lang="en-US" altLang="ja-JP" sz="2400" b="0" i="1" smtClean="0">
                                  <a:latin typeface="Cambria Math" panose="02040503050406030204" pitchFamily="18" charset="0"/>
                                </a:rPr>
                                <m:t>𝑥</m:t>
                              </m:r>
                            </m:den>
                          </m:f>
                        </m:e>
                      </m:d>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𝑥</m:t>
                          </m:r>
                        </m:sup>
                      </m:sSup>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e>
                        <m:sup>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up>
                      </m:sSup>
                    </m:oMath>
                  </m:oMathPara>
                </a14:m>
                <a:endParaRPr lang="ja-JP" altLang="en-US" sz="2000" dirty="0"/>
              </a:p>
            </p:txBody>
          </p:sp>
        </mc:Choice>
        <mc:Fallback xmlns="">
          <p:sp>
            <p:nvSpPr>
              <p:cNvPr id="5" name="正方形/長方形 4">
                <a:extLst>
                  <a:ext uri="{FF2B5EF4-FFF2-40B4-BE49-F238E27FC236}">
                    <a16:creationId xmlns:a16="http://schemas.microsoft.com/office/drawing/2014/main" id="{8F476B8F-DFE8-45FA-9A46-05620C7CF3D6}"/>
                  </a:ext>
                </a:extLst>
              </p:cNvPr>
              <p:cNvSpPr>
                <a:spLocks noRot="1" noChangeAspect="1" noMove="1" noResize="1" noEditPoints="1" noAdjustHandles="1" noChangeArrowheads="1" noChangeShapeType="1" noTextEdit="1"/>
              </p:cNvSpPr>
              <p:nvPr/>
            </p:nvSpPr>
            <p:spPr>
              <a:xfrm>
                <a:off x="177956" y="4242833"/>
                <a:ext cx="4295343" cy="74546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708038" y="2634931"/>
                <a:ext cx="4387483"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smtClean="0">
                          <a:latin typeface="Cambria Math" panose="02040503050406030204" pitchFamily="18" charset="0"/>
                        </a:rPr>
                        <m:t>求める</m:t>
                      </m:r>
                      <m:r>
                        <a:rPr lang="ja-JP" altLang="en-US" sz="2400" i="1" smtClean="0">
                          <a:latin typeface="Cambria Math" panose="02040503050406030204" pitchFamily="18" charset="0"/>
                        </a:rPr>
                        <m:t>確率</m:t>
                      </m:r>
                      <m:r>
                        <a:rPr lang="en-US" altLang="ja-JP" sz="2400" b="0" i="1" smtClean="0">
                          <a:latin typeface="Cambria Math" panose="02040503050406030204" pitchFamily="18" charset="0"/>
                        </a:rPr>
                        <m:t>=</m:t>
                      </m:r>
                      <m:d>
                        <m:dPr>
                          <m:ctrlPr>
                            <a:rPr lang="en-US" altLang="ja-JP" sz="2400" i="1" smtClean="0">
                              <a:latin typeface="Cambria Math" panose="02040503050406030204" pitchFamily="18" charset="0"/>
                            </a:rPr>
                          </m:ctrlPr>
                        </m:dPr>
                        <m:e>
                          <m:f>
                            <m:fPr>
                              <m:type m:val="noBa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10</m:t>
                              </m:r>
                            </m:num>
                            <m:den>
                              <m:r>
                                <a:rPr lang="en-US" altLang="ja-JP" sz="2400" b="0" i="1" smtClean="0">
                                  <a:latin typeface="Cambria Math" panose="02040503050406030204" pitchFamily="18" charset="0"/>
                                </a:rPr>
                                <m:t>8</m:t>
                              </m:r>
                            </m:den>
                          </m:f>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𝑝</m:t>
                          </m:r>
                        </m:e>
                        <m:sup>
                          <m:r>
                            <a:rPr lang="en-US" altLang="ja-JP" sz="2400" b="0" i="1" smtClean="0">
                              <a:latin typeface="Cambria Math" panose="02040503050406030204" pitchFamily="18" charset="0"/>
                            </a:rPr>
                            <m:t>8</m:t>
                          </m:r>
                        </m:sup>
                      </m:sSup>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m:t>
                          </m:r>
                          <m:r>
                            <a:rPr lang="en-US" altLang="ja-JP" sz="2400" i="1">
                              <a:latin typeface="Cambria Math" panose="02040503050406030204" pitchFamily="18" charset="0"/>
                            </a:rPr>
                            <m:t>𝑝</m:t>
                          </m:r>
                          <m:r>
                            <a:rPr lang="en-US" altLang="ja-JP" sz="2400" i="1">
                              <a:latin typeface="Cambria Math" panose="02040503050406030204" pitchFamily="18" charset="0"/>
                            </a:rPr>
                            <m:t>)</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708038" y="2634931"/>
                <a:ext cx="4387483" cy="9221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F6149D6-B8C0-413B-A34C-BBE9235640BD}"/>
                  </a:ext>
                </a:extLst>
              </p:cNvPr>
              <p:cNvSpPr txBox="1"/>
              <p:nvPr/>
            </p:nvSpPr>
            <p:spPr>
              <a:xfrm>
                <a:off x="271522" y="5971716"/>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F6149D6-B8C0-413B-A34C-BBE9235640BD}"/>
                  </a:ext>
                </a:extLst>
              </p:cNvPr>
              <p:cNvSpPr txBox="1">
                <a:spLocks noRot="1" noChangeAspect="1" noMove="1" noResize="1" noEditPoints="1" noAdjustHandles="1" noChangeArrowheads="1" noChangeShapeType="1" noTextEdit="1"/>
              </p:cNvSpPr>
              <p:nvPr/>
            </p:nvSpPr>
            <p:spPr>
              <a:xfrm>
                <a:off x="271522" y="5971716"/>
                <a:ext cx="1003480" cy="693844"/>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E9F1BF2-3F5C-4802-A467-F931934E6D2A}"/>
              </a:ext>
            </a:extLst>
          </p:cNvPr>
          <p:cNvSpPr txBox="1"/>
          <p:nvPr/>
        </p:nvSpPr>
        <p:spPr>
          <a:xfrm>
            <a:off x="9430909" y="1529016"/>
            <a:ext cx="572273" cy="523220"/>
          </a:xfrm>
          <a:prstGeom prst="rect">
            <a:avLst/>
          </a:prstGeom>
          <a:noFill/>
        </p:spPr>
        <p:txBody>
          <a:bodyPr wrap="square" rtlCol="0">
            <a:spAutoFit/>
          </a:bodyPr>
          <a:lstStyle/>
          <a:p>
            <a:r>
              <a:rPr kumimoji="1" lang="en-US" altLang="ja-JP" sz="2800" b="1" dirty="0"/>
              <a:t>?</a:t>
            </a:r>
            <a:endParaRPr kumimoji="1" lang="ja-JP" altLang="en-US" sz="28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E3B1405-B787-4CDD-AFE6-0D064630B3EA}"/>
                  </a:ext>
                </a:extLst>
              </p:cNvPr>
              <p:cNvSpPr txBox="1"/>
              <p:nvPr/>
            </p:nvSpPr>
            <p:spPr>
              <a:xfrm>
                <a:off x="8858636" y="1246798"/>
                <a:ext cx="57227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8</m:t>
                          </m:r>
                        </m:num>
                        <m:den>
                          <m:r>
                            <a:rPr kumimoji="1" lang="en-US" altLang="ja-JP" sz="3200" b="0" i="1" smtClean="0">
                              <a:latin typeface="Cambria Math" panose="02040503050406030204" pitchFamily="18" charset="0"/>
                            </a:rPr>
                            <m:t>10</m:t>
                          </m:r>
                        </m:den>
                      </m:f>
                    </m:oMath>
                  </m:oMathPara>
                </a14:m>
                <a:endParaRPr kumimoji="1" lang="ja-JP" altLang="en-US" sz="3200" dirty="0"/>
              </a:p>
            </p:txBody>
          </p:sp>
        </mc:Choice>
        <mc:Fallback xmlns="">
          <p:sp>
            <p:nvSpPr>
              <p:cNvPr id="11" name="テキスト ボックス 10">
                <a:extLst>
                  <a:ext uri="{FF2B5EF4-FFF2-40B4-BE49-F238E27FC236}">
                    <a16:creationId xmlns:a16="http://schemas.microsoft.com/office/drawing/2014/main" id="{BE3B1405-B787-4CDD-AFE6-0D064630B3EA}"/>
                  </a:ext>
                </a:extLst>
              </p:cNvPr>
              <p:cNvSpPr txBox="1">
                <a:spLocks noRot="1" noChangeAspect="1" noMove="1" noResize="1" noEditPoints="1" noAdjustHandles="1" noChangeArrowheads="1" noChangeShapeType="1" noTextEdit="1"/>
              </p:cNvSpPr>
              <p:nvPr/>
            </p:nvSpPr>
            <p:spPr>
              <a:xfrm>
                <a:off x="8858636" y="1246798"/>
                <a:ext cx="572273" cy="925190"/>
              </a:xfrm>
              <a:prstGeom prst="rect">
                <a:avLst/>
              </a:prstGeom>
              <a:blipFill>
                <a:blip r:embed="rId6"/>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65C657E-6A65-42E6-A8A1-E07415623D86}"/>
              </a:ext>
            </a:extLst>
          </p:cNvPr>
          <p:cNvSpPr txBox="1"/>
          <p:nvPr/>
        </p:nvSpPr>
        <p:spPr>
          <a:xfrm>
            <a:off x="1224202" y="6206280"/>
            <a:ext cx="1003481" cy="400110"/>
          </a:xfrm>
          <a:prstGeom prst="rect">
            <a:avLst/>
          </a:prstGeom>
          <a:noFill/>
        </p:spPr>
        <p:txBody>
          <a:bodyPr wrap="square" rtlCol="0">
            <a:spAutoFit/>
          </a:bodyPr>
          <a:lstStyle/>
          <a:p>
            <a:r>
              <a:rPr lang="ja-JP" altLang="en-US" sz="2000" b="1" dirty="0"/>
              <a:t>のとき</a:t>
            </a:r>
            <a:endParaRPr kumimoji="1" lang="ja-JP" altLang="en-US" sz="2000" b="1" dirty="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CF4E4A9-B89B-481A-822D-F92140C943C7}"/>
                  </a:ext>
                </a:extLst>
              </p:cNvPr>
              <p:cNvSpPr/>
              <p:nvPr/>
            </p:nvSpPr>
            <p:spPr>
              <a:xfrm>
                <a:off x="1963150" y="6139903"/>
                <a:ext cx="32864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PMF</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10</m:t>
                          </m:r>
                          <m:r>
                            <a:rPr lang="en-US" altLang="ja-JP" sz="2400" i="1">
                              <a:latin typeface="Cambria Math" panose="02040503050406030204" pitchFamily="18" charset="0"/>
                            </a:rPr>
                            <m:t>,</m:t>
                          </m:r>
                          <m:r>
                            <a:rPr lang="en-US" altLang="ja-JP" sz="2400" b="0" i="1" smtClean="0">
                              <a:latin typeface="Cambria Math" panose="02040503050406030204" pitchFamily="18" charset="0"/>
                            </a:rPr>
                            <m:t>8</m:t>
                          </m:r>
                        </m:e>
                      </m:d>
                      <m:r>
                        <a:rPr lang="en-US" altLang="ja-JP" sz="2400" i="1">
                          <a:latin typeface="Cambria Math" panose="02040503050406030204" pitchFamily="18" charset="0"/>
                        </a:rPr>
                        <m:t>=</m:t>
                      </m:r>
                      <m:r>
                        <a:rPr lang="en-US" altLang="ja-JP" sz="2400" b="0" i="1" smtClean="0">
                          <a:latin typeface="Cambria Math" panose="02040503050406030204" pitchFamily="18" charset="0"/>
                        </a:rPr>
                        <m:t>0.3019…</m:t>
                      </m:r>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2CF4E4A9-B89B-481A-822D-F92140C943C7}"/>
                  </a:ext>
                </a:extLst>
              </p:cNvPr>
              <p:cNvSpPr>
                <a:spLocks noRot="1" noChangeAspect="1" noMove="1" noResize="1" noEditPoints="1" noAdjustHandles="1" noChangeArrowheads="1" noChangeShapeType="1" noTextEdit="1"/>
              </p:cNvSpPr>
              <p:nvPr/>
            </p:nvSpPr>
            <p:spPr>
              <a:xfrm>
                <a:off x="1963150" y="6139903"/>
                <a:ext cx="3286477" cy="461665"/>
              </a:xfrm>
              <a:prstGeom prst="rect">
                <a:avLst/>
              </a:prstGeom>
              <a:blipFill>
                <a:blip r:embed="rId7"/>
                <a:stretch>
                  <a:fillRect/>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3E880E60-0D3F-4B1E-A424-F8A595D3D06C}"/>
              </a:ext>
            </a:extLst>
          </p:cNvPr>
          <p:cNvPicPr>
            <a:picLocks noChangeAspect="1"/>
          </p:cNvPicPr>
          <p:nvPr/>
        </p:nvPicPr>
        <p:blipFill rotWithShape="1">
          <a:blip r:embed="rId8"/>
          <a:srcRect l="5066" t="11117" r="7799" b="4941"/>
          <a:stretch/>
        </p:blipFill>
        <p:spPr>
          <a:xfrm>
            <a:off x="5502096" y="4321914"/>
            <a:ext cx="3272499" cy="2101681"/>
          </a:xfrm>
          <a:prstGeom prst="rect">
            <a:avLst/>
          </a:prstGeom>
        </p:spPr>
      </p:pic>
      <p:pic>
        <p:nvPicPr>
          <p:cNvPr id="17" name="図 16">
            <a:extLst>
              <a:ext uri="{FF2B5EF4-FFF2-40B4-BE49-F238E27FC236}">
                <a16:creationId xmlns:a16="http://schemas.microsoft.com/office/drawing/2014/main" id="{33344613-848D-4806-97A1-6D7422451C80}"/>
              </a:ext>
            </a:extLst>
          </p:cNvPr>
          <p:cNvPicPr>
            <a:picLocks noChangeAspect="1"/>
          </p:cNvPicPr>
          <p:nvPr/>
        </p:nvPicPr>
        <p:blipFill rotWithShape="1">
          <a:blip r:embed="rId9"/>
          <a:srcRect l="4629" t="9957" r="8122" b="3671"/>
          <a:stretch/>
        </p:blipFill>
        <p:spPr>
          <a:xfrm>
            <a:off x="8962240" y="4283917"/>
            <a:ext cx="3229760" cy="2131544"/>
          </a:xfrm>
          <a:prstGeom prst="rect">
            <a:avLst/>
          </a:prstGeom>
        </p:spPr>
      </p:pic>
      <p:sp>
        <p:nvSpPr>
          <p:cNvPr id="18" name="矢印: 右 17">
            <a:extLst>
              <a:ext uri="{FF2B5EF4-FFF2-40B4-BE49-F238E27FC236}">
                <a16:creationId xmlns:a16="http://schemas.microsoft.com/office/drawing/2014/main" id="{0DD516DA-3083-4424-AB5F-5186790A049A}"/>
              </a:ext>
            </a:extLst>
          </p:cNvPr>
          <p:cNvSpPr/>
          <p:nvPr/>
        </p:nvSpPr>
        <p:spPr>
          <a:xfrm>
            <a:off x="8339632" y="1614695"/>
            <a:ext cx="330200" cy="3759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CFA9AB-23C7-4F14-99C2-98D84068BEAE}"/>
              </a:ext>
            </a:extLst>
          </p:cNvPr>
          <p:cNvSpPr/>
          <p:nvPr/>
        </p:nvSpPr>
        <p:spPr>
          <a:xfrm>
            <a:off x="177956" y="3857748"/>
            <a:ext cx="3005951" cy="400110"/>
          </a:xfrm>
          <a:prstGeom prst="rect">
            <a:avLst/>
          </a:prstGeom>
        </p:spPr>
        <p:txBody>
          <a:bodyPr wrap="none">
            <a:spAutoFit/>
          </a:bodyPr>
          <a:lstStyle/>
          <a:p>
            <a:r>
              <a:rPr lang="ja-JP" altLang="en-US" sz="2000" b="1" dirty="0"/>
              <a:t>二項分布の確率質量関数</a:t>
            </a: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9A303D27-85E5-4B0D-9519-F44B87428092}"/>
                  </a:ext>
                </a:extLst>
              </p:cNvPr>
              <p:cNvSpPr/>
              <p:nvPr/>
            </p:nvSpPr>
            <p:spPr>
              <a:xfrm>
                <a:off x="271522" y="5035568"/>
                <a:ext cx="1327608"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23" name="正方形/長方形 22">
                <a:extLst>
                  <a:ext uri="{FF2B5EF4-FFF2-40B4-BE49-F238E27FC236}">
                    <a16:creationId xmlns:a16="http://schemas.microsoft.com/office/drawing/2014/main" id="{9A303D27-85E5-4B0D-9519-F44B87428092}"/>
                  </a:ext>
                </a:extLst>
              </p:cNvPr>
              <p:cNvSpPr>
                <a:spLocks noRot="1" noChangeAspect="1" noMove="1" noResize="1" noEditPoints="1" noAdjustHandles="1" noChangeArrowheads="1" noChangeShapeType="1" noTextEdit="1"/>
              </p:cNvSpPr>
              <p:nvPr/>
            </p:nvSpPr>
            <p:spPr>
              <a:xfrm>
                <a:off x="271522" y="5035568"/>
                <a:ext cx="1327608" cy="369332"/>
              </a:xfrm>
              <a:prstGeom prst="rect">
                <a:avLst/>
              </a:prstGeom>
              <a:blipFill>
                <a:blip r:embed="rId10"/>
                <a:stretch>
                  <a:fillRect t="-8197" r="-414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4EF4BCB-5E56-4C4F-9718-1FCC0542437A}"/>
                  </a:ext>
                </a:extLst>
              </p:cNvPr>
              <p:cNvSpPr/>
              <p:nvPr/>
            </p:nvSpPr>
            <p:spPr>
              <a:xfrm>
                <a:off x="1599130" y="5030746"/>
                <a:ext cx="2227469" cy="369332"/>
              </a:xfrm>
              <a:prstGeom prst="rect">
                <a:avLst/>
              </a:prstGeom>
            </p:spPr>
            <p:txBody>
              <a:bodyPr wrap="none">
                <a:spAutoFit/>
              </a:bodyPr>
              <a:lstStyle/>
              <a:p>
                <a14:m>
                  <m:oMath xmlns:m="http://schemas.openxmlformats.org/officeDocument/2006/math">
                    <m:r>
                      <a:rPr lang="en-US" altLang="ja-JP" b="1" i="1">
                        <a:solidFill>
                          <a:schemeClr val="accent1">
                            <a:lumMod val="75000"/>
                          </a:schemeClr>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24" name="正方形/長方形 23">
                <a:extLst>
                  <a:ext uri="{FF2B5EF4-FFF2-40B4-BE49-F238E27FC236}">
                    <a16:creationId xmlns:a16="http://schemas.microsoft.com/office/drawing/2014/main" id="{B4EF4BCB-5E56-4C4F-9718-1FCC0542437A}"/>
                  </a:ext>
                </a:extLst>
              </p:cNvPr>
              <p:cNvSpPr>
                <a:spLocks noRot="1" noChangeAspect="1" noMove="1" noResize="1" noEditPoints="1" noAdjustHandles="1" noChangeArrowheads="1" noChangeShapeType="1" noTextEdit="1"/>
              </p:cNvSpPr>
              <p:nvPr/>
            </p:nvSpPr>
            <p:spPr>
              <a:xfrm>
                <a:off x="1599130" y="5030746"/>
                <a:ext cx="2227469" cy="369332"/>
              </a:xfrm>
              <a:prstGeom prst="rect">
                <a:avLst/>
              </a:prstGeom>
              <a:blipFill>
                <a:blip r:embed="rId11"/>
                <a:stretch>
                  <a:fillRect t="-8197" r="-245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118EF2B1-DA02-4271-9083-820BD300DCAD}"/>
                  </a:ext>
                </a:extLst>
              </p:cNvPr>
              <p:cNvSpPr/>
              <p:nvPr/>
            </p:nvSpPr>
            <p:spPr>
              <a:xfrm>
                <a:off x="271522" y="5362524"/>
                <a:ext cx="3619902" cy="369332"/>
              </a:xfrm>
              <a:prstGeom prst="rect">
                <a:avLst/>
              </a:prstGeom>
            </p:spPr>
            <p:txBody>
              <a:bodyPr wrap="non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25" name="正方形/長方形 24">
                <a:extLst>
                  <a:ext uri="{FF2B5EF4-FFF2-40B4-BE49-F238E27FC236}">
                    <a16:creationId xmlns:a16="http://schemas.microsoft.com/office/drawing/2014/main" id="{118EF2B1-DA02-4271-9083-820BD300DCAD}"/>
                  </a:ext>
                </a:extLst>
              </p:cNvPr>
              <p:cNvSpPr>
                <a:spLocks noRot="1" noChangeAspect="1" noMove="1" noResize="1" noEditPoints="1" noAdjustHandles="1" noChangeArrowheads="1" noChangeShapeType="1" noTextEdit="1"/>
              </p:cNvSpPr>
              <p:nvPr/>
            </p:nvSpPr>
            <p:spPr>
              <a:xfrm>
                <a:off x="271522" y="5362524"/>
                <a:ext cx="3619902" cy="369332"/>
              </a:xfrm>
              <a:prstGeom prst="rect">
                <a:avLst/>
              </a:prstGeom>
              <a:blipFill>
                <a:blip r:embed="rId12"/>
                <a:stretch>
                  <a:fillRect t="-10000" r="-1012"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E6809A23-57AF-4BCF-BABC-CC8A8C908869}"/>
                  </a:ext>
                </a:extLst>
              </p:cNvPr>
              <p:cNvSpPr txBox="1"/>
              <p:nvPr/>
            </p:nvSpPr>
            <p:spPr>
              <a:xfrm>
                <a:off x="5825101" y="3564929"/>
                <a:ext cx="100348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8</m:t>
                          </m:r>
                        </m:num>
                        <m:den>
                          <m:r>
                            <a:rPr kumimoji="1" lang="en-US" altLang="ja-JP" sz="2400" b="0" i="1" smtClean="0">
                              <a:latin typeface="Cambria Math" panose="02040503050406030204" pitchFamily="18" charset="0"/>
                            </a:rPr>
                            <m:t>10</m:t>
                          </m:r>
                        </m:den>
                      </m:f>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E6809A23-57AF-4BCF-BABC-CC8A8C908869}"/>
                  </a:ext>
                </a:extLst>
              </p:cNvPr>
              <p:cNvSpPr txBox="1">
                <a:spLocks noRot="1" noChangeAspect="1" noMove="1" noResize="1" noEditPoints="1" noAdjustHandles="1" noChangeArrowheads="1" noChangeShapeType="1" noTextEdit="1"/>
              </p:cNvSpPr>
              <p:nvPr/>
            </p:nvSpPr>
            <p:spPr>
              <a:xfrm>
                <a:off x="5825101" y="3564929"/>
                <a:ext cx="1003480" cy="693844"/>
              </a:xfrm>
              <a:prstGeom prst="rect">
                <a:avLst/>
              </a:prstGeom>
              <a:blipFill>
                <a:blip r:embed="rId1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E1B92C2C-564E-4D1E-89C9-EDF6094748B1}"/>
              </a:ext>
            </a:extLst>
          </p:cNvPr>
          <p:cNvSpPr txBox="1"/>
          <p:nvPr/>
        </p:nvSpPr>
        <p:spPr>
          <a:xfrm>
            <a:off x="6777781" y="3799493"/>
            <a:ext cx="185625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430CEF7-2D0E-4B51-94E6-183BB5DE624E}"/>
                  </a:ext>
                </a:extLst>
              </p:cNvPr>
              <p:cNvSpPr txBox="1"/>
              <p:nvPr/>
            </p:nvSpPr>
            <p:spPr>
              <a:xfrm>
                <a:off x="9242396" y="3551196"/>
                <a:ext cx="833562"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5</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B430CEF7-2D0E-4B51-94E6-183BB5DE624E}"/>
                  </a:ext>
                </a:extLst>
              </p:cNvPr>
              <p:cNvSpPr txBox="1">
                <a:spLocks noRot="1" noChangeAspect="1" noMove="1" noResize="1" noEditPoints="1" noAdjustHandles="1" noChangeArrowheads="1" noChangeShapeType="1" noTextEdit="1"/>
              </p:cNvSpPr>
              <p:nvPr/>
            </p:nvSpPr>
            <p:spPr>
              <a:xfrm>
                <a:off x="9242396" y="3551196"/>
                <a:ext cx="833562" cy="693844"/>
              </a:xfrm>
              <a:prstGeom prst="rect">
                <a:avLst/>
              </a:prstGeom>
              <a:blipFill>
                <a:blip r:embed="rId1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0E81F2F2-D2F6-4936-B11C-F1A5F5DE6D17}"/>
              </a:ext>
            </a:extLst>
          </p:cNvPr>
          <p:cNvSpPr txBox="1"/>
          <p:nvPr/>
        </p:nvSpPr>
        <p:spPr>
          <a:xfrm>
            <a:off x="10195076" y="3785760"/>
            <a:ext cx="1898312" cy="400110"/>
          </a:xfrm>
          <a:prstGeom prst="rect">
            <a:avLst/>
          </a:prstGeom>
          <a:noFill/>
        </p:spPr>
        <p:txBody>
          <a:bodyPr wrap="square" rtlCol="0">
            <a:spAutoFit/>
          </a:bodyPr>
          <a:lstStyle/>
          <a:p>
            <a:r>
              <a:rPr lang="ja-JP" altLang="en-US" sz="2000" b="1" dirty="0"/>
              <a:t>のときの</a:t>
            </a:r>
            <a:r>
              <a:rPr lang="en-US" altLang="ja-JP" sz="2000" b="1" dirty="0"/>
              <a:t>PMF</a:t>
            </a:r>
            <a:endParaRPr kumimoji="1" lang="ja-JP" altLang="en-US" sz="2000" b="1" dirty="0"/>
          </a:p>
        </p:txBody>
      </p:sp>
    </p:spTree>
    <p:extLst>
      <p:ext uri="{BB962C8B-B14F-4D97-AF65-F5344CB8AC3E}">
        <p14:creationId xmlns:p14="http://schemas.microsoft.com/office/powerpoint/2010/main" val="425206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141533" y="1578997"/>
            <a:ext cx="10142818" cy="2095067"/>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71521" y="2392611"/>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71521" y="2392611"/>
                <a:ext cx="6591144" cy="963212"/>
              </a:xfrm>
              <a:prstGeom prst="rect">
                <a:avLst/>
              </a:prstGeom>
              <a:blipFill>
                <a:blip r:embed="rId2"/>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B64512FF-EAB3-47DE-9788-1CDE7D48F856}"/>
              </a:ext>
            </a:extLst>
          </p:cNvPr>
          <p:cNvSpPr/>
          <p:nvPr/>
        </p:nvSpPr>
        <p:spPr>
          <a:xfrm>
            <a:off x="271521" y="1869391"/>
            <a:ext cx="4334554" cy="523220"/>
          </a:xfrm>
          <a:prstGeom prst="rect">
            <a:avLst/>
          </a:prstGeom>
        </p:spPr>
        <p:txBody>
          <a:bodyPr wrap="square">
            <a:spAutoFit/>
          </a:bodyPr>
          <a:lstStyle/>
          <a:p>
            <a:r>
              <a:rPr lang="ja-JP" altLang="en-US" sz="2800" b="1" dirty="0"/>
              <a:t>二項分布の確率質量関数</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507221" y="2464483"/>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507221" y="2464483"/>
                <a:ext cx="1589709" cy="369332"/>
              </a:xfrm>
              <a:prstGeom prst="rect">
                <a:avLst/>
              </a:prstGeom>
              <a:blipFill>
                <a:blip r:embed="rId3"/>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834830" y="2459661"/>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dirty="0"/>
                  <a:t>事象が起こる回数</a:t>
                </a:r>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834830" y="2459661"/>
                <a:ext cx="2667223" cy="369332"/>
              </a:xfrm>
              <a:prstGeom prst="rect">
                <a:avLst/>
              </a:prstGeom>
              <a:blipFill>
                <a:blip r:embed="rId4"/>
                <a:stretch>
                  <a:fillRect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507221" y="2791439"/>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１回の試行で事象が起こる確率</a:t>
                </a:r>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507221" y="2791439"/>
                <a:ext cx="4334555" cy="369332"/>
              </a:xfrm>
              <a:prstGeom prst="rect">
                <a:avLst/>
              </a:prstGeom>
              <a:blipFill>
                <a:blip r:embed="rId5"/>
                <a:stretch>
                  <a:fillRect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897965" y="3837959"/>
                <a:ext cx="5168900" cy="1200329"/>
              </a:xfrm>
              <a:prstGeom prst="rect">
                <a:avLst/>
              </a:prstGeom>
              <a:noFill/>
            </p:spPr>
            <p:txBody>
              <a:bodyPr wrap="square" rtlCol="0">
                <a:spAutoFit/>
              </a:bodyPr>
              <a:lstStyle/>
              <a:p>
                <a:r>
                  <a:rPr kumimoji="1" lang="ja-JP" altLang="en-US" sz="2400" b="1" dirty="0"/>
                  <a:t>確率変数</a:t>
                </a:r>
                <a14:m>
                  <m:oMath xmlns:m="http://schemas.openxmlformats.org/officeDocument/2006/math">
                    <m:r>
                      <a:rPr kumimoji="1" lang="en-US" altLang="ja-JP" sz="2400" b="1" i="1" smtClean="0">
                        <a:latin typeface="Cambria Math" panose="02040503050406030204" pitchFamily="18" charset="0"/>
                      </a:rPr>
                      <m:t>𝑿</m:t>
                    </m:r>
                  </m:oMath>
                </a14:m>
                <a:r>
                  <a:rPr kumimoji="1" lang="ja-JP" altLang="en-US" sz="2400" b="1" dirty="0"/>
                  <a:t>が二項分布に従うとき</a:t>
                </a:r>
                <a:endParaRPr kumimoji="1" lang="en-US" altLang="ja-JP" sz="2400" b="1" dirty="0"/>
              </a:p>
              <a:p>
                <a:r>
                  <a:rPr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𝐸</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𝑋</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oMath>
                </a14:m>
                <a:endParaRPr kumimoji="1" lang="en-US" altLang="ja-JP" sz="2400" dirty="0"/>
              </a:p>
              <a:p>
                <a:r>
                  <a:rPr kumimoji="1" lang="ja-JP" altLang="en-US" sz="2400" dirty="0"/>
                  <a:t>・</a:t>
                </a:r>
                <a:r>
                  <a:rPr lang="en-US" altLang="ja-JP" sz="2400" dirty="0"/>
                  <a:t> </a:t>
                </a:r>
                <a14:m>
                  <m:oMath xmlns:m="http://schemas.openxmlformats.org/officeDocument/2006/math">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𝑛𝑝</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en-US" altLang="ja-JP" sz="24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897965" y="3837959"/>
                <a:ext cx="5168900" cy="1200329"/>
              </a:xfrm>
              <a:prstGeom prst="rect">
                <a:avLst/>
              </a:prstGeom>
              <a:blipFill>
                <a:blip r:embed="rId6"/>
                <a:stretch>
                  <a:fillRect l="-1769" t="-4082" b="-112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897965" y="5205349"/>
                <a:ext cx="7532831" cy="1323439"/>
              </a:xfrm>
              <a:prstGeom prst="rect">
                <a:avLst/>
              </a:prstGeom>
            </p:spPr>
            <p:txBody>
              <a:bodyPr wrap="none">
                <a:spAutoFit/>
              </a:bodyPr>
              <a:lstStyle/>
              <a:p>
                <a:r>
                  <a:rPr lang="ja-JP" altLang="en-US" sz="2000" b="1" dirty="0">
                    <a:solidFill>
                      <a:srgbClr val="0070C0"/>
                    </a:solidFill>
                  </a:rPr>
                  <a:t>試行回数</a:t>
                </a:r>
                <a14:m>
                  <m:oMath xmlns:m="http://schemas.openxmlformats.org/officeDocument/2006/math">
                    <m:r>
                      <a:rPr lang="en-US" altLang="ja-JP" sz="2000" b="1" i="1">
                        <a:solidFill>
                          <a:srgbClr val="0070C0"/>
                        </a:solidFill>
                        <a:latin typeface="Cambria Math" panose="02040503050406030204" pitchFamily="18" charset="0"/>
                      </a:rPr>
                      <m:t>𝒏</m:t>
                    </m:r>
                  </m:oMath>
                </a14:m>
                <a:r>
                  <a:rPr lang="ja-JP" altLang="en-US" sz="2000" b="1" dirty="0">
                    <a:solidFill>
                      <a:srgbClr val="0070C0"/>
                    </a:solidFill>
                  </a:rPr>
                  <a:t>がわかっている</a:t>
                </a:r>
                <a:r>
                  <a:rPr lang="ja-JP" altLang="en-US" sz="2000" b="1" dirty="0"/>
                  <a:t>事象のカウントデータとかで使う！！</a:t>
                </a:r>
                <a:endParaRPr lang="en-US" altLang="ja-JP" sz="2000" b="1" dirty="0"/>
              </a:p>
              <a:p>
                <a:r>
                  <a:rPr lang="ja-JP" altLang="en-US" sz="2000" dirty="0"/>
                  <a:t>・コインを</a:t>
                </a:r>
                <a14:m>
                  <m:oMath xmlns:m="http://schemas.openxmlformats.org/officeDocument/2006/math">
                    <m:r>
                      <a:rPr lang="en-US" altLang="ja-JP" sz="2000" b="0" i="1">
                        <a:latin typeface="Cambria Math" panose="02040503050406030204" pitchFamily="18" charset="0"/>
                      </a:rPr>
                      <m:t>𝑛</m:t>
                    </m:r>
                  </m:oMath>
                </a14:m>
                <a:r>
                  <a:rPr lang="ja-JP" altLang="en-US" sz="2000" dirty="0"/>
                  <a:t>回投げて，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回表がでる確率</a:t>
                </a:r>
                <a:endParaRPr lang="en-US" altLang="ja-JP" sz="2000" dirty="0"/>
              </a:p>
              <a:p>
                <a:r>
                  <a:rPr lang="ja-JP" altLang="en-US" sz="2000" dirty="0"/>
                  <a:t>・さいころを</a:t>
                </a:r>
                <a14:m>
                  <m:oMath xmlns:m="http://schemas.openxmlformats.org/officeDocument/2006/math">
                    <m:r>
                      <a:rPr lang="en-US" altLang="ja-JP" sz="2000" i="1">
                        <a:latin typeface="Cambria Math" panose="02040503050406030204" pitchFamily="18" charset="0"/>
                      </a:rPr>
                      <m:t>𝑛</m:t>
                    </m:r>
                    <m:r>
                      <a:rPr lang="ja-JP" altLang="en-US" sz="2000" i="1" smtClean="0">
                        <a:latin typeface="Cambria Math" panose="02040503050406030204" pitchFamily="18" charset="0"/>
                      </a:rPr>
                      <m:t>回</m:t>
                    </m:r>
                  </m:oMath>
                </a14:m>
                <a:r>
                  <a:rPr lang="ja-JP" altLang="en-US" sz="2000" dirty="0"/>
                  <a:t>投げて，</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回１がでる確率</a:t>
                </a:r>
                <a:endParaRPr lang="en-US" altLang="ja-JP" sz="2000" dirty="0"/>
              </a:p>
              <a:p>
                <a:r>
                  <a:rPr lang="ja-JP" altLang="en-US" sz="2000" dirty="0"/>
                  <a:t>・実験を</a:t>
                </a:r>
                <a14:m>
                  <m:oMath xmlns:m="http://schemas.openxmlformats.org/officeDocument/2006/math">
                    <m:r>
                      <a:rPr lang="en-US" altLang="ja-JP" sz="2000" i="1">
                        <a:latin typeface="Cambria Math" panose="02040503050406030204" pitchFamily="18" charset="0"/>
                      </a:rPr>
                      <m:t>𝑛</m:t>
                    </m:r>
                    <m:r>
                      <a:rPr lang="ja-JP" altLang="en-US" sz="2000" i="1">
                        <a:latin typeface="Cambria Math" panose="02040503050406030204" pitchFamily="18" charset="0"/>
                      </a:rPr>
                      <m:t>回</m:t>
                    </m:r>
                  </m:oMath>
                </a14:m>
                <a:r>
                  <a:rPr lang="ja-JP" altLang="en-US" sz="2000" dirty="0"/>
                  <a:t>試行して， ，</a:t>
                </a:r>
                <a:r>
                  <a:rPr lang="en-US" altLang="ja-JP" sz="2000" dirty="0"/>
                  <a:t> </a:t>
                </a:r>
                <a14:m>
                  <m:oMath xmlns:m="http://schemas.openxmlformats.org/officeDocument/2006/math">
                    <m:r>
                      <a:rPr lang="en-US" altLang="ja-JP" sz="2000" i="1">
                        <a:latin typeface="Cambria Math" panose="02040503050406030204" pitchFamily="18" charset="0"/>
                      </a:rPr>
                      <m:t>𝑥</m:t>
                    </m:r>
                  </m:oMath>
                </a14:m>
                <a:r>
                  <a:rPr lang="ja-JP" altLang="en-US" sz="2000" dirty="0"/>
                  <a:t>回成功する確率</a:t>
                </a:r>
                <a:endParaRPr lang="en-US" altLang="ja-JP" sz="20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897965" y="5205349"/>
                <a:ext cx="7532831" cy="1323439"/>
              </a:xfrm>
              <a:prstGeom prst="rect">
                <a:avLst/>
              </a:prstGeom>
              <a:blipFill>
                <a:blip r:embed="rId7"/>
                <a:stretch>
                  <a:fillRect l="-809" t="-2304" r="-162" b="-78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67440" y="1160894"/>
            <a:ext cx="7225348" cy="33627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41349" y="2364984"/>
                <a:ext cx="6949889"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dirty="0">
                    <a:solidFill>
                      <a:schemeClr val="accent1">
                        <a:lumMod val="75000"/>
                      </a:schemeClr>
                    </a:solidFill>
                  </a:rPr>
                  <a:t>１回の試行をどうやって定義するか難しい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41349" y="2364984"/>
                <a:ext cx="6949889" cy="1001443"/>
              </a:xfrm>
              <a:blipFill>
                <a:blip r:embed="rId2"/>
                <a:stretch>
                  <a:fillRect l="-1754" t="-10976" b="-7317"/>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189799" y="2457572"/>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574488" y="3365963"/>
                <a:ext cx="5521512" cy="1015663"/>
              </a:xfrm>
              <a:prstGeom prst="rect">
                <a:avLst/>
              </a:prstGeom>
              <a:noFill/>
            </p:spPr>
            <p:txBody>
              <a:bodyPr wrap="square" rtlCol="0">
                <a:spAutoFit/>
              </a:bodyPr>
              <a:lstStyle/>
              <a:p>
                <a:r>
                  <a:rPr kumimoji="1" lang="ja-JP" altLang="en-US" sz="2000" dirty="0"/>
                  <a:t>・</a:t>
                </a:r>
                <a:r>
                  <a:rPr kumimoji="1" lang="en-US" altLang="ja-JP" sz="2000" dirty="0"/>
                  <a:t>1</a:t>
                </a:r>
                <a:r>
                  <a:rPr kumimoji="1" lang="ja-JP" altLang="en-US" sz="2000" dirty="0"/>
                  <a:t>試合の中でゴールが</a:t>
                </a:r>
                <a14:m>
                  <m:oMath xmlns:m="http://schemas.openxmlformats.org/officeDocument/2006/math">
                    <m:r>
                      <a:rPr lang="en-US" altLang="ja-JP" sz="2000" i="1">
                        <a:latin typeface="Cambria Math" panose="02040503050406030204" pitchFamily="18" charset="0"/>
                      </a:rPr>
                      <m:t>𝑥</m:t>
                    </m:r>
                  </m:oMath>
                </a14:m>
                <a:r>
                  <a:rPr kumimoji="1" lang="ja-JP" altLang="en-US" sz="2000" dirty="0"/>
                  <a:t>回決まる確率？</a:t>
                </a:r>
                <a:endParaRPr kumimoji="1" lang="en-US" altLang="ja-JP" sz="2000" dirty="0"/>
              </a:p>
              <a:p>
                <a:r>
                  <a:rPr kumimoji="1" lang="ja-JP" altLang="en-US" sz="2000" dirty="0"/>
                  <a:t>・</a:t>
                </a:r>
                <a:r>
                  <a:rPr kumimoji="1" lang="en-US" altLang="ja-JP" sz="2000" dirty="0"/>
                  <a:t>1</a:t>
                </a:r>
                <a:r>
                  <a:rPr kumimoji="1" lang="ja-JP" altLang="en-US" sz="2000" dirty="0"/>
                  <a:t>日に交通事故が</a:t>
                </a:r>
                <a14:m>
                  <m:oMath xmlns:m="http://schemas.openxmlformats.org/officeDocument/2006/math">
                    <m:r>
                      <a:rPr lang="en-US" altLang="ja-JP" sz="2000" i="1">
                        <a:latin typeface="Cambria Math" panose="02040503050406030204" pitchFamily="18" charset="0"/>
                      </a:rPr>
                      <m:t>𝑥</m:t>
                    </m:r>
                  </m:oMath>
                </a14:m>
                <a:r>
                  <a:rPr lang="ja-JP" altLang="en-US" sz="2000" dirty="0"/>
                  <a:t>回起こる確率？</a:t>
                </a:r>
                <a:endParaRPr lang="en-US" altLang="ja-JP" sz="2000" dirty="0"/>
              </a:p>
              <a:p>
                <a:r>
                  <a:rPr lang="ja-JP" altLang="en-US" sz="2000" dirty="0"/>
                  <a:t>・</a:t>
                </a:r>
                <a:r>
                  <a:rPr lang="en-US" altLang="ja-JP" sz="2000" dirty="0"/>
                  <a:t>1</a:t>
                </a:r>
                <a:r>
                  <a:rPr lang="ja-JP" altLang="en-US" sz="2000" dirty="0"/>
                  <a:t>年に人が</a:t>
                </a:r>
                <a14:m>
                  <m:oMath xmlns:m="http://schemas.openxmlformats.org/officeDocument/2006/math">
                    <m:r>
                      <a:rPr lang="en-US" altLang="ja-JP" sz="2000" i="1">
                        <a:latin typeface="Cambria Math" panose="02040503050406030204" pitchFamily="18" charset="0"/>
                      </a:rPr>
                      <m:t>𝑥</m:t>
                    </m:r>
                  </m:oMath>
                </a14:m>
                <a:r>
                  <a:rPr lang="ja-JP" altLang="en-US" sz="2000" dirty="0"/>
                  <a:t>回ケガをする確率？</a:t>
                </a:r>
                <a:endParaRPr lang="en-US" altLang="ja-JP" sz="20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574488" y="3365963"/>
                <a:ext cx="5521512" cy="1015663"/>
              </a:xfrm>
              <a:prstGeom prst="rect">
                <a:avLst/>
              </a:prstGeom>
              <a:blipFill>
                <a:blip r:embed="rId3"/>
                <a:stretch>
                  <a:fillRect l="-1104" t="-2395" b="-101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98612" y="1425166"/>
                <a:ext cx="7343588" cy="674415"/>
              </a:xfrm>
              <a:prstGeom prst="rect">
                <a:avLst/>
              </a:prstGeom>
            </p:spPr>
            <p:txBody>
              <a:bodyPr wrap="square">
                <a:spAutoFit/>
              </a:bodyPr>
              <a:lstStyle/>
              <a:p>
                <a:r>
                  <a:rPr lang="ja-JP" altLang="en-US" sz="3200" dirty="0"/>
                  <a:t>二</a:t>
                </a:r>
                <a:r>
                  <a:rPr lang="ja-JP" altLang="en-US" sz="3200" b="0" dirty="0"/>
                  <a:t>項分布 </a:t>
                </a:r>
                <a14:m>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b="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𝑛</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98612" y="1425166"/>
                <a:ext cx="7343588" cy="674415"/>
              </a:xfrm>
              <a:prstGeom prst="rect">
                <a:avLst/>
              </a:prstGeom>
              <a:blipFill>
                <a:blip r:embed="rId4"/>
                <a:stretch>
                  <a:fillRect l="-2075" t="-4545" b="-2363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5970E168-D063-465A-A92F-4A988FCCDA35}"/>
              </a:ext>
            </a:extLst>
          </p:cNvPr>
          <p:cNvPicPr>
            <a:picLocks noChangeAspect="1"/>
          </p:cNvPicPr>
          <p:nvPr/>
        </p:nvPicPr>
        <p:blipFill rotWithShape="1">
          <a:blip r:embed="rId5">
            <a:extLst>
              <a:ext uri="{28A0092B-C50C-407E-A947-70E740481C1C}">
                <a14:useLocalDpi xmlns:a14="http://schemas.microsoft.com/office/drawing/2010/main" val="0"/>
              </a:ext>
            </a:extLst>
          </a:blip>
          <a:srcRect l="4861" t="10132" r="8478" b="4676"/>
          <a:stretch/>
        </p:blipFill>
        <p:spPr>
          <a:xfrm>
            <a:off x="7866697" y="1425166"/>
            <a:ext cx="3423601" cy="2243723"/>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0772FC3-B7CF-4B83-9CCE-8CE39BC02AA8}"/>
                  </a:ext>
                </a:extLst>
              </p:cNvPr>
              <p:cNvSpPr/>
              <p:nvPr/>
            </p:nvSpPr>
            <p:spPr>
              <a:xfrm>
                <a:off x="1119349" y="5232509"/>
                <a:ext cx="112389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𝑛</m:t>
                      </m:r>
                      <m:r>
                        <a:rPr lang="en-US" altLang="ja-JP" sz="2400" b="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oMath>
                  </m:oMathPara>
                </a14:m>
                <a:endParaRPr lang="en-US" altLang="ja-JP"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00772FC3-B7CF-4B83-9CCE-8CE39BC02AA8}"/>
                  </a:ext>
                </a:extLst>
              </p:cNvPr>
              <p:cNvSpPr>
                <a:spLocks noRot="1" noChangeAspect="1" noMove="1" noResize="1" noEditPoints="1" noAdjustHandles="1" noChangeArrowheads="1" noChangeShapeType="1" noTextEdit="1"/>
              </p:cNvSpPr>
              <p:nvPr/>
            </p:nvSpPr>
            <p:spPr>
              <a:xfrm>
                <a:off x="1119349" y="5232509"/>
                <a:ext cx="1123897" cy="830997"/>
              </a:xfrm>
              <a:prstGeom prst="rect">
                <a:avLst/>
              </a:prstGeom>
              <a:blipFill>
                <a:blip r:embed="rId6"/>
                <a:stretch>
                  <a:fillRect b="-4380"/>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A5BB80DF-B3EA-438F-ACD4-4ED926F77DCA}"/>
              </a:ext>
            </a:extLst>
          </p:cNvPr>
          <p:cNvSpPr/>
          <p:nvPr/>
        </p:nvSpPr>
        <p:spPr>
          <a:xfrm rot="16200000">
            <a:off x="-107394" y="5397291"/>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46CAB98-57C6-4229-992D-276A405B9529}"/>
                  </a:ext>
                </a:extLst>
              </p:cNvPr>
              <p:cNvSpPr/>
              <p:nvPr/>
            </p:nvSpPr>
            <p:spPr>
              <a:xfrm>
                <a:off x="2728229" y="4702118"/>
                <a:ext cx="3733971"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𝑥</m:t>
                    </m:r>
                  </m:oMath>
                </a14:m>
                <a:r>
                  <a:rPr lang="ja-JP" altLang="en-US" sz="2000" dirty="0"/>
                  <a:t>回決まる数の期待値：</a:t>
                </a:r>
                <a:r>
                  <a:rPr lang="en-US" altLang="ja-JP" sz="2000" dirty="0"/>
                  <a:t> </a:t>
                </a:r>
                <a14:m>
                  <m:oMath xmlns:m="http://schemas.openxmlformats.org/officeDocument/2006/math">
                    <m:r>
                      <a:rPr lang="en-US" altLang="ja-JP" sz="2000" i="1">
                        <a:latin typeface="Cambria Math" panose="02040503050406030204" pitchFamily="18" charset="0"/>
                      </a:rPr>
                      <m:t>𝑝</m:t>
                    </m:r>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ja-JP" altLang="en-US" sz="2000" b="0" i="1" smtClean="0">
                        <a:latin typeface="Cambria Math" panose="02040503050406030204" pitchFamily="18" charset="0"/>
                      </a:rPr>
                      <m:t>𝜆</m:t>
                    </m:r>
                  </m:oMath>
                </a14:m>
                <a:endParaRPr lang="ja-JP" altLang="en-US" sz="2000" dirty="0"/>
              </a:p>
            </p:txBody>
          </p:sp>
        </mc:Choice>
        <mc:Fallback xmlns="">
          <p:sp>
            <p:nvSpPr>
              <p:cNvPr id="12" name="正方形/長方形 11">
                <a:extLst>
                  <a:ext uri="{FF2B5EF4-FFF2-40B4-BE49-F238E27FC236}">
                    <a16:creationId xmlns:a16="http://schemas.microsoft.com/office/drawing/2014/main" id="{A46CAB98-57C6-4229-992D-276A405B9529}"/>
                  </a:ext>
                </a:extLst>
              </p:cNvPr>
              <p:cNvSpPr>
                <a:spLocks noRot="1" noChangeAspect="1" noMove="1" noResize="1" noEditPoints="1" noAdjustHandles="1" noChangeArrowheads="1" noChangeShapeType="1" noTextEdit="1"/>
              </p:cNvSpPr>
              <p:nvPr/>
            </p:nvSpPr>
            <p:spPr>
              <a:xfrm>
                <a:off x="2728229" y="4702118"/>
                <a:ext cx="3733971" cy="400110"/>
              </a:xfrm>
              <a:prstGeom prst="rect">
                <a:avLst/>
              </a:prstGeom>
              <a:blipFill>
                <a:blip r:embed="rId7"/>
                <a:stretch>
                  <a:fillRect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1784227-78D9-417A-99A7-DB6A5C984ED9}"/>
                  </a:ext>
                </a:extLst>
              </p:cNvPr>
              <p:cNvSpPr/>
              <p:nvPr/>
            </p:nvSpPr>
            <p:spPr>
              <a:xfrm>
                <a:off x="2728229" y="5100605"/>
                <a:ext cx="4971041" cy="635046"/>
              </a:xfrm>
              <a:prstGeom prst="rect">
                <a:avLst/>
              </a:prstGeom>
            </p:spPr>
            <p:txBody>
              <a:bodyPr wrap="none">
                <a:spAutoFit/>
              </a:bodyPr>
              <a:lstStyle/>
              <a:p>
                <a:r>
                  <a:rPr lang="ja-JP" altLang="en-US" dirty="0"/>
                  <a:t>成功確率が</a:t>
                </a: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ja-JP" altLang="en-US" sz="2400" i="1">
                            <a:latin typeface="Cambria Math" panose="02040503050406030204" pitchFamily="18" charset="0"/>
                          </a:rPr>
                          <m:t>𝜆</m:t>
                        </m:r>
                      </m:num>
                      <m:den>
                        <m:r>
                          <a:rPr lang="en-US" altLang="ja-JP" sz="2400" b="0" i="1" smtClean="0">
                            <a:latin typeface="Cambria Math" panose="02040503050406030204" pitchFamily="18" charset="0"/>
                          </a:rPr>
                          <m:t>𝑛</m:t>
                        </m:r>
                      </m:den>
                    </m:f>
                  </m:oMath>
                </a14:m>
                <a:r>
                  <a:rPr lang="ja-JP" altLang="en-US" dirty="0"/>
                  <a:t>であるような試行を</a:t>
                </a:r>
                <a14:m>
                  <m:oMath xmlns:m="http://schemas.openxmlformats.org/officeDocument/2006/math">
                    <m:r>
                      <a:rPr lang="en-US" altLang="ja-JP" i="1">
                        <a:latin typeface="Cambria Math" panose="02040503050406030204" pitchFamily="18" charset="0"/>
                        <a:ea typeface="Cambria Math" panose="02040503050406030204" pitchFamily="18" charset="0"/>
                      </a:rPr>
                      <m:t>𝑛</m:t>
                    </m:r>
                  </m:oMath>
                </a14:m>
                <a:r>
                  <a:rPr lang="ja-JP" altLang="en-US" dirty="0"/>
                  <a:t>回行う</a:t>
                </a:r>
              </a:p>
            </p:txBody>
          </p:sp>
        </mc:Choice>
        <mc:Fallback xmlns="">
          <p:sp>
            <p:nvSpPr>
              <p:cNvPr id="13" name="正方形/長方形 12">
                <a:extLst>
                  <a:ext uri="{FF2B5EF4-FFF2-40B4-BE49-F238E27FC236}">
                    <a16:creationId xmlns:a16="http://schemas.microsoft.com/office/drawing/2014/main" id="{71784227-78D9-417A-99A7-DB6A5C984ED9}"/>
                  </a:ext>
                </a:extLst>
              </p:cNvPr>
              <p:cNvSpPr>
                <a:spLocks noRot="1" noChangeAspect="1" noMove="1" noResize="1" noEditPoints="1" noAdjustHandles="1" noChangeArrowheads="1" noChangeShapeType="1" noTextEdit="1"/>
              </p:cNvSpPr>
              <p:nvPr/>
            </p:nvSpPr>
            <p:spPr>
              <a:xfrm>
                <a:off x="2728229" y="5100605"/>
                <a:ext cx="4971041" cy="635046"/>
              </a:xfrm>
              <a:prstGeom prst="rect">
                <a:avLst/>
              </a:prstGeom>
              <a:blipFill>
                <a:blip r:embed="rId8"/>
                <a:stretch>
                  <a:fillRect l="-1104" r="-368" b="-9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6261C37-BAFE-4B15-BCA9-7CDBBF7F90BB}"/>
                  </a:ext>
                </a:extLst>
              </p:cNvPr>
              <p:cNvSpPr/>
              <p:nvPr/>
            </p:nvSpPr>
            <p:spPr>
              <a:xfrm>
                <a:off x="3097957" y="5790010"/>
                <a:ext cx="4493281" cy="691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2000" i="1" smtClean="0">
                              <a:latin typeface="Cambria Math" panose="02040503050406030204" pitchFamily="18" charset="0"/>
                            </a:rPr>
                          </m:ctrlPr>
                        </m:funcPr>
                        <m:fName>
                          <m:limLow>
                            <m:limLowPr>
                              <m:ctrlPr>
                                <a:rPr lang="pt-BR" altLang="ja-JP" sz="2000" i="1" smtClean="0">
                                  <a:latin typeface="Cambria Math" panose="02040503050406030204" pitchFamily="18" charset="0"/>
                                </a:rPr>
                              </m:ctrlPr>
                            </m:limLowPr>
                            <m:e>
                              <m:r>
                                <m:rPr>
                                  <m:sty m:val="p"/>
                                </m:rPr>
                                <a:rPr lang="pt-BR" altLang="ja-JP" sz="2000" i="0" smtClean="0">
                                  <a:latin typeface="Cambria Math" panose="02040503050406030204" pitchFamily="18" charset="0"/>
                                </a:rPr>
                                <m:t>lim</m:t>
                              </m:r>
                            </m:e>
                            <m:lim>
                              <m:r>
                                <a:rPr lang="pt-BR" altLang="ja-JP" sz="2000" i="1" smtClean="0">
                                  <a:latin typeface="Cambria Math" panose="02040503050406030204" pitchFamily="18" charset="0"/>
                                </a:rPr>
                                <m:t>𝑛</m:t>
                              </m:r>
                              <m:r>
                                <a:rPr lang="pt-BR" altLang="ja-JP" sz="2000" i="1" smtClean="0">
                                  <a:latin typeface="Cambria Math" panose="02040503050406030204" pitchFamily="18" charset="0"/>
                                </a:rPr>
                                <m:t>→∞</m:t>
                              </m:r>
                            </m:lim>
                          </m:limLow>
                        </m:fName>
                        <m:e>
                          <m:d>
                            <m:dPr>
                              <m:ctrlPr>
                                <a:rPr lang="en-US" altLang="ja-JP" sz="2000" i="1">
                                  <a:latin typeface="Cambria Math" panose="02040503050406030204" pitchFamily="18" charset="0"/>
                                </a:rPr>
                              </m:ctrlPr>
                            </m:dPr>
                            <m:e>
                              <m:f>
                                <m:fPr>
                                  <m:type m:val="noBar"/>
                                  <m:ctrlPr>
                                    <a:rPr lang="en-US" altLang="ja-JP" sz="2000" i="1">
                                      <a:latin typeface="Cambria Math" panose="02040503050406030204" pitchFamily="18" charset="0"/>
                                    </a:rPr>
                                  </m:ctrlPr>
                                </m:fPr>
                                <m:num>
                                  <m:r>
                                    <a:rPr lang="en-US" altLang="ja-JP" sz="2000" i="1">
                                      <a:latin typeface="Cambria Math" panose="02040503050406030204" pitchFamily="18" charset="0"/>
                                    </a:rPr>
                                    <m:t>𝑛</m:t>
                                  </m:r>
                                </m:num>
                                <m:den>
                                  <m:r>
                                    <a:rPr lang="en-US" altLang="ja-JP" sz="2000" i="1">
                                      <a:latin typeface="Cambria Math" panose="02040503050406030204" pitchFamily="18" charset="0"/>
                                    </a:rPr>
                                    <m:t>𝑥</m:t>
                                  </m:r>
                                </m:den>
                              </m:f>
                            </m:e>
                          </m:d>
                          <m:sSup>
                            <m:sSupPr>
                              <m:ctrlPr>
                                <a:rPr lang="en-US" altLang="ja-JP" sz="2000" i="1">
                                  <a:latin typeface="Cambria Math" panose="02040503050406030204" pitchFamily="18" charset="0"/>
                                </a:rPr>
                              </m:ctrlPr>
                            </m:sSupPr>
                            <m:e>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b="0" i="1" smtClean="0">
                                  <a:latin typeface="Cambria Math" panose="02040503050406030204" pitchFamily="18" charset="0"/>
                                </a:rPr>
                                <m:t>)</m:t>
                              </m:r>
                            </m:e>
                            <m:sup>
                              <m:r>
                                <a:rPr lang="en-US" altLang="ja-JP" sz="2000" i="1">
                                  <a:latin typeface="Cambria Math" panose="02040503050406030204" pitchFamily="18" charset="0"/>
                                </a:rPr>
                                <m:t>𝑥</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(1−</m:t>
                              </m:r>
                              <m:f>
                                <m:fPr>
                                  <m:ctrlPr>
                                    <a:rPr lang="en-US" altLang="ja-JP" sz="2000" i="1">
                                      <a:latin typeface="Cambria Math" panose="02040503050406030204" pitchFamily="18" charset="0"/>
                                    </a:rPr>
                                  </m:ctrlPr>
                                </m:fPr>
                                <m:num>
                                  <m:r>
                                    <a:rPr lang="ja-JP" altLang="en-US" sz="2000" i="1">
                                      <a:latin typeface="Cambria Math" panose="02040503050406030204" pitchFamily="18" charset="0"/>
                                    </a:rPr>
                                    <m:t>𝜆</m:t>
                                  </m:r>
                                </m:num>
                                <m:den>
                                  <m:r>
                                    <a:rPr lang="en-US" altLang="ja-JP" sz="2000" i="1">
                                      <a:latin typeface="Cambria Math" panose="02040503050406030204" pitchFamily="18" charset="0"/>
                                    </a:rPr>
                                    <m:t>𝑛</m:t>
                                  </m:r>
                                </m:den>
                              </m:f>
                              <m:r>
                                <a:rPr lang="en-US" altLang="ja-JP" sz="2000" i="1">
                                  <a:latin typeface="Cambria Math" panose="02040503050406030204" pitchFamily="18" charset="0"/>
                                </a:rPr>
                                <m:t>)</m:t>
                              </m:r>
                            </m:e>
                            <m:sup>
                              <m:r>
                                <a:rPr lang="en-US" altLang="ja-JP" sz="2000" i="1">
                                  <a:latin typeface="Cambria Math" panose="02040503050406030204" pitchFamily="18" charset="0"/>
                                </a:rPr>
                                <m:t>𝑛</m:t>
                              </m:r>
                              <m:r>
                                <a:rPr lang="en-US" altLang="ja-JP" sz="2000" i="1">
                                  <a:latin typeface="Cambria Math" panose="02040503050406030204" pitchFamily="18" charset="0"/>
                                </a:rPr>
                                <m:t>−</m:t>
                              </m:r>
                              <m:r>
                                <a:rPr lang="en-US" altLang="ja-JP" sz="2000" i="1">
                                  <a:latin typeface="Cambria Math" panose="02040503050406030204" pitchFamily="18" charset="0"/>
                                </a:rPr>
                                <m:t>𝑥</m:t>
                              </m:r>
                            </m:sup>
                          </m:sSup>
                        </m:e>
                      </m:func>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𝑒</m:t>
                          </m:r>
                        </m:e>
                        <m:sup>
                          <m:r>
                            <a:rPr lang="en-US" altLang="ja-JP" sz="2000" b="0" i="1" smtClean="0">
                              <a:latin typeface="Cambria Math" panose="02040503050406030204" pitchFamily="18" charset="0"/>
                            </a:rPr>
                            <m:t>−</m:t>
                          </m:r>
                          <m:r>
                            <a:rPr lang="ja-JP" altLang="en-US" sz="2000" i="1">
                              <a:latin typeface="Cambria Math" panose="02040503050406030204" pitchFamily="18" charset="0"/>
                            </a:rPr>
                            <m:t>𝜆</m:t>
                          </m:r>
                        </m:sup>
                      </m:sSup>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𝜆</m:t>
                              </m:r>
                            </m:e>
                            <m:sup>
                              <m:r>
                                <a:rPr lang="en-US" altLang="ja-JP" sz="2000" b="0" i="1" smtClean="0">
                                  <a:latin typeface="Cambria Math" panose="02040503050406030204" pitchFamily="18" charset="0"/>
                                </a:rPr>
                                <m:t>𝑥</m:t>
                              </m:r>
                            </m:sup>
                          </m:sSup>
                        </m:num>
                        <m:den>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den>
                      </m:f>
                    </m:oMath>
                  </m:oMathPara>
                </a14:m>
                <a:endParaRPr lang="ja-JP" altLang="en-US" sz="2000" dirty="0"/>
              </a:p>
            </p:txBody>
          </p:sp>
        </mc:Choice>
        <mc:Fallback xmlns="">
          <p:sp>
            <p:nvSpPr>
              <p:cNvPr id="14" name="正方形/長方形 13">
                <a:extLst>
                  <a:ext uri="{FF2B5EF4-FFF2-40B4-BE49-F238E27FC236}">
                    <a16:creationId xmlns:a16="http://schemas.microsoft.com/office/drawing/2014/main" id="{96261C37-BAFE-4B15-BCA9-7CDBBF7F90BB}"/>
                  </a:ext>
                </a:extLst>
              </p:cNvPr>
              <p:cNvSpPr>
                <a:spLocks noRot="1" noChangeAspect="1" noMove="1" noResize="1" noEditPoints="1" noAdjustHandles="1" noChangeArrowheads="1" noChangeShapeType="1" noTextEdit="1"/>
              </p:cNvSpPr>
              <p:nvPr/>
            </p:nvSpPr>
            <p:spPr>
              <a:xfrm>
                <a:off x="3097957" y="5790010"/>
                <a:ext cx="4493281" cy="691343"/>
              </a:xfrm>
              <a:prstGeom prst="rect">
                <a:avLst/>
              </a:prstGeom>
              <a:blipFill>
                <a:blip r:embed="rId9"/>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BFC778F9-1F39-43C4-9F9E-A30745852E7E}"/>
              </a:ext>
            </a:extLst>
          </p:cNvPr>
          <p:cNvSpPr/>
          <p:nvPr/>
        </p:nvSpPr>
        <p:spPr>
          <a:xfrm>
            <a:off x="8613326" y="1104032"/>
            <a:ext cx="2031325" cy="369332"/>
          </a:xfrm>
          <a:prstGeom prst="rect">
            <a:avLst/>
          </a:prstGeom>
        </p:spPr>
        <p:txBody>
          <a:bodyPr wrap="none">
            <a:spAutoFit/>
          </a:bodyPr>
          <a:lstStyle/>
          <a:p>
            <a:r>
              <a:rPr lang="ja-JP" altLang="en-US" b="1" dirty="0"/>
              <a:t>得点数の確率分布</a:t>
            </a:r>
            <a:endParaRPr lang="ja-JP" altLang="en-US" dirty="0"/>
          </a:p>
        </p:txBody>
      </p:sp>
    </p:spTree>
    <p:extLst>
      <p:ext uri="{BB962C8B-B14F-4D97-AF65-F5344CB8AC3E}">
        <p14:creationId xmlns:p14="http://schemas.microsoft.com/office/powerpoint/2010/main" val="448944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3136821" cy="461665"/>
              </a:xfrm>
              <a:prstGeom prst="rect">
                <a:avLst/>
              </a:prstGeom>
              <a:noFill/>
            </p:spPr>
            <p:txBody>
              <a:bodyPr wrap="none" rtlCol="0">
                <a:spAutoFit/>
              </a:bodyPr>
              <a:lstStyle/>
              <a:p>
                <a:r>
                  <a:rPr kumimoji="1" lang="ja-JP" altLang="en-US" sz="2400"/>
                  <a:t>となる解の</a:t>
                </a:r>
                <a14:m>
                  <m:oMath xmlns:m="http://schemas.openxmlformats.org/officeDocument/2006/math">
                    <m:r>
                      <a:rPr lang="en-US" altLang="ja-JP" sz="2400" i="1">
                        <a:latin typeface="Cambria Math" panose="02040503050406030204" pitchFamily="18" charset="0"/>
                        <a:ea typeface="Cambria Math" panose="02040503050406030204" pitchFamily="18" charset="0"/>
                      </a:rPr>
                      <m:t>𝜃</m:t>
                    </m:r>
                  </m:oMath>
                </a14:m>
                <a:r>
                  <a:rPr kumimoji="1" lang="ja-JP" altLang="en-US" sz="2400"/>
                  <a:t>を求める</a:t>
                </a:r>
              </a:p>
            </p:txBody>
          </p:sp>
        </mc:Choice>
        <mc:Fallback xmlns="">
          <p:sp>
            <p:nvSpPr>
              <p:cNvPr id="6" name="テキスト ボックス 5">
                <a:extLst>
                  <a:ext uri="{FF2B5EF4-FFF2-40B4-BE49-F238E27FC236}">
                    <a16:creationId xmlns:a16="http://schemas.microsoft.com/office/drawing/2014/main" id="{92D57474-144C-8046-A012-EB2D732AEA96}"/>
                  </a:ext>
                </a:extLst>
              </p:cNvPr>
              <p:cNvSpPr txBox="1">
                <a:spLocks noRot="1" noChangeAspect="1" noMove="1" noResize="1" noEditPoints="1" noAdjustHandles="1" noChangeArrowheads="1" noChangeShapeType="1" noTextEdit="1"/>
              </p:cNvSpPr>
              <p:nvPr/>
            </p:nvSpPr>
            <p:spPr>
              <a:xfrm>
                <a:off x="2794116" y="2633375"/>
                <a:ext cx="3136821" cy="461665"/>
              </a:xfrm>
              <a:prstGeom prst="rect">
                <a:avLst/>
              </a:prstGeom>
              <a:blipFill>
                <a:blip r:embed="rId4"/>
                <a:stretch>
                  <a:fillRect l="-2823" t="-7895" r="-2016" b="-26316"/>
                </a:stretch>
              </a:blipFill>
            </p:spPr>
            <p:txBody>
              <a:bodyPr/>
              <a:lstStyle/>
              <a:p>
                <a:r>
                  <a:rPr lang="ja-JP" altLang="en-US">
                    <a:noFill/>
                  </a:rPr>
                  <a:t> </a:t>
                </a:r>
              </a:p>
            </p:txBody>
          </p:sp>
        </mc:Fallback>
      </mc:AlternateContent>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933574" y="5439121"/>
            <a:ext cx="5570756" cy="400110"/>
          </a:xfrm>
          <a:prstGeom prst="rect">
            <a:avLst/>
          </a:prstGeom>
          <a:noFill/>
        </p:spPr>
        <p:txBody>
          <a:bodyPr wrap="none" rtlCol="0">
            <a:spAutoFit/>
          </a:bodyPr>
          <a:lstStyle/>
          <a:p>
            <a:r>
              <a:rPr kumimoji="1" lang="ja-JP" altLang="en-US" sz="200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37003</TotalTime>
  <Words>3849</Words>
  <Application>Microsoft Office PowerPoint</Application>
  <PresentationFormat>ワイド画面</PresentationFormat>
  <Paragraphs>746</Paragraphs>
  <Slides>69</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69</vt:i4>
      </vt:variant>
    </vt:vector>
  </HeadingPairs>
  <TitlesOfParts>
    <vt:vector size="76"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二項分布</vt:lpstr>
      <vt:lpstr>3.1 確率分布とは</vt:lpstr>
      <vt:lpstr>3.2 二項分布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388</cp:revision>
  <dcterms:created xsi:type="dcterms:W3CDTF">2019-05-21T13:35:05Z</dcterms:created>
  <dcterms:modified xsi:type="dcterms:W3CDTF">2019-10-31T22:49:48Z</dcterms:modified>
</cp:coreProperties>
</file>